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</p:sldMasterIdLst>
  <p:notesMasterIdLst>
    <p:notesMasterId r:id="rId24"/>
  </p:notesMasterIdLst>
  <p:sldIdLst>
    <p:sldId id="256" r:id="rId4"/>
    <p:sldId id="257" r:id="rId5"/>
    <p:sldId id="266" r:id="rId6"/>
    <p:sldId id="293" r:id="rId7"/>
    <p:sldId id="267" r:id="rId8"/>
    <p:sldId id="268" r:id="rId9"/>
    <p:sldId id="286" r:id="rId10"/>
    <p:sldId id="285" r:id="rId11"/>
    <p:sldId id="269" r:id="rId12"/>
    <p:sldId id="270" r:id="rId13"/>
    <p:sldId id="273" r:id="rId14"/>
    <p:sldId id="292" r:id="rId15"/>
    <p:sldId id="287" r:id="rId16"/>
    <p:sldId id="289" r:id="rId17"/>
    <p:sldId id="279" r:id="rId18"/>
    <p:sldId id="291" r:id="rId19"/>
    <p:sldId id="280" r:id="rId20"/>
    <p:sldId id="283" r:id="rId21"/>
    <p:sldId id="284" r:id="rId22"/>
    <p:sldId id="29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 xmlns:mv="urn:schemas-microsoft-com:mac:vml" xmlns:mc="http://schemas.openxmlformats.org/markup-compatibility/2006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UDJOE BENNETT" initials="" lastIdx="28" clrIdx="0"/>
  <p:cmAuthor id="1" name="Theresa Nyamupachitu" initials="TN" lastIdx="10" clrIdx="1"/>
  <p:cmAuthor id="2" name="EN" initials="EN" lastIdx="1" clrIdx="2"/>
  <p:cmAuthor id="3" name="Kara Eberle" initials="KE" lastIdx="6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xmlns:mv="urn:schemas-microsoft-com:mac:vml" xmlns:mc="http://schemas.openxmlformats.org/markup-compatibility/2006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204" autoAdjust="0"/>
  </p:normalViewPr>
  <p:slideViewPr>
    <p:cSldViewPr snapToGrid="0">
      <p:cViewPr>
        <p:scale>
          <a:sx n="81" d="100"/>
          <a:sy n="81" d="100"/>
        </p:scale>
        <p:origin x="-216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novalis\Downloads\Result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enovalis\Downloads\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TOTAL SCREENED = 23,530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Sheet1!$C$10:$C$12</c:f>
              <c:strCache>
                <c:ptCount val="1"/>
                <c:pt idx="0">
                  <c:v>TOTAL VIA+ BY AGE GROUPS TOTAL VIA = 1402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Sheet1!$A$13:$B$17</c:f>
              <c:strCache>
                <c:ptCount val="5"/>
                <c:pt idx="0">
                  <c:v>Age &lt;20</c:v>
                </c:pt>
                <c:pt idx="1">
                  <c:v>                             Age 20-29</c:v>
                </c:pt>
                <c:pt idx="2">
                  <c:v>                             Age 30-39</c:v>
                </c:pt>
                <c:pt idx="3">
                  <c:v>                             Age 40-49</c:v>
                </c:pt>
                <c:pt idx="4">
                  <c:v>                             Age 50+</c:v>
                </c:pt>
              </c:strCache>
            </c:strRef>
          </c:cat>
          <c:val>
            <c:numRef>
              <c:f>Sheet1!$C$13:$C$17</c:f>
              <c:numCache>
                <c:formatCode>0</c:formatCode>
                <c:ptCount val="5"/>
                <c:pt idx="0" formatCode="#,##0">
                  <c:v>1059</c:v>
                </c:pt>
                <c:pt idx="1">
                  <c:v>5764.85</c:v>
                </c:pt>
                <c:pt idx="2">
                  <c:v>7153.12</c:v>
                </c:pt>
                <c:pt idx="3">
                  <c:v>6117.8</c:v>
                </c:pt>
                <c:pt idx="4">
                  <c:v>3435.38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053184"/>
        <c:axId val="41490624"/>
      </c:barChart>
      <c:catAx>
        <c:axId val="81053184"/>
        <c:scaling>
          <c:orientation val="minMax"/>
        </c:scaling>
        <c:delete val="0"/>
        <c:axPos val="b"/>
        <c:majorTickMark val="out"/>
        <c:minorTickMark val="none"/>
        <c:tickLblPos val="nextTo"/>
        <c:crossAx val="41490624"/>
        <c:crosses val="autoZero"/>
        <c:auto val="1"/>
        <c:lblAlgn val="ctr"/>
        <c:lblOffset val="100"/>
        <c:noMultiLvlLbl val="0"/>
      </c:catAx>
      <c:valAx>
        <c:axId val="4149062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810531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TOTAL VIA</a:t>
            </a:r>
            <a:r>
              <a:rPr lang="en-US" dirty="0" smtClean="0"/>
              <a:t>+ = 1,402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Sheet1!$C$2:$C$3</c:f>
              <c:strCache>
                <c:ptCount val="1"/>
                <c:pt idx="0">
                  <c:v>TOTAL VIA+ BY AGE GROUP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0"/>
                  <c:y val="-4.2813455657492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0285227756492E-3"/>
                  <c:y val="-4.2813455657492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Sheet1!$B$4:$B$7</c:f>
              <c:strCache>
                <c:ptCount val="4"/>
                <c:pt idx="0">
                  <c:v>Age 20-29</c:v>
                </c:pt>
                <c:pt idx="1">
                  <c:v>Age 30-39</c:v>
                </c:pt>
                <c:pt idx="2">
                  <c:v>Age 40-49</c:v>
                </c:pt>
                <c:pt idx="3">
                  <c:v>Age 50+</c:v>
                </c:pt>
              </c:strCache>
            </c:strRef>
          </c:cat>
          <c:val>
            <c:numRef>
              <c:f>Sheet1!$C$4:$C$7</c:f>
              <c:numCache>
                <c:formatCode>0</c:formatCode>
                <c:ptCount val="4"/>
                <c:pt idx="0">
                  <c:v>589</c:v>
                </c:pt>
                <c:pt idx="1">
                  <c:v>421</c:v>
                </c:pt>
                <c:pt idx="2">
                  <c:v>322</c:v>
                </c:pt>
                <c:pt idx="3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998784"/>
        <c:axId val="72712768"/>
      </c:barChart>
      <c:catAx>
        <c:axId val="82998784"/>
        <c:scaling>
          <c:orientation val="minMax"/>
        </c:scaling>
        <c:delete val="0"/>
        <c:axPos val="b"/>
        <c:majorTickMark val="out"/>
        <c:minorTickMark val="none"/>
        <c:tickLblPos val="nextTo"/>
        <c:crossAx val="72712768"/>
        <c:crosses val="autoZero"/>
        <c:auto val="1"/>
        <c:lblAlgn val="ctr"/>
        <c:lblOffset val="100"/>
        <c:noMultiLvlLbl val="0"/>
      </c:catAx>
      <c:valAx>
        <c:axId val="72712768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829987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0.12674</cdr:x>
      <cdr:y>0.28993</cdr:y>
    </cdr:from>
    <cdr:to>
      <cdr:x>0.19315</cdr:x>
      <cdr:y>0.42296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11041" y="962109"/>
          <a:ext cx="634575" cy="4414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42%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8963E-C612-45B3-9D8C-679FA449CB99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B9F08-73AD-46C6-B453-CBA2FCE81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7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B9F08-73AD-46C6-B453-CBA2FCE81D6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Talking Point: </a:t>
            </a:r>
          </a:p>
          <a:p>
            <a:r>
              <a:rPr lang="en-US" dirty="0" smtClean="0"/>
              <a:t>-</a:t>
            </a:r>
            <a:r>
              <a:rPr lang="en-US" baseline="0" dirty="0" smtClean="0"/>
              <a:t> These were gathered during client satisfaction interviews that IMA routinely conducted during the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B9F08-73AD-46C6-B453-CBA2FCE81D6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13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B9F08-73AD-46C6-B453-CBA2FCE81D6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13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Talking</a:t>
            </a:r>
            <a:r>
              <a:rPr lang="en-US" baseline="0" dirty="0" smtClean="0"/>
              <a:t> points: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</a:t>
            </a:r>
            <a:r>
              <a:rPr lang="en-US" dirty="0" smtClean="0"/>
              <a:t>Studies have shown that the combination of HPV vaccination and cervical screening can provide the greatest protection against cervical cancer.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B9F08-73AD-46C6-B453-CBA2FCE81D6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04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http://www.who.int/mediacentre/factsheets/fs380/en/</a:t>
            </a:r>
          </a:p>
          <a:p>
            <a:pPr marL="228600" indent="-228600">
              <a:buAutoNum type="arabicPeriod"/>
            </a:pPr>
            <a:r>
              <a:rPr lang="en-US" dirty="0" smtClean="0"/>
              <a:t>http://www.biomedcentral.com/1471-2458/14/910</a:t>
            </a:r>
          </a:p>
          <a:p>
            <a:pPr marL="228600" indent="-228600">
              <a:buAutoNum type="arabicPeriod"/>
            </a:pPr>
            <a:r>
              <a:rPr lang="en-US" dirty="0" smtClean="0"/>
              <a:t>http://www.ncbi.nlm.nih.gov/pubmed/20204578</a:t>
            </a:r>
          </a:p>
          <a:p>
            <a:pPr marL="228600" indent="-228600">
              <a:buAutoNum type="arabicPeriod"/>
            </a:pPr>
            <a:r>
              <a:rPr lang="en-US" dirty="0" smtClean="0"/>
              <a:t>Ibid.</a:t>
            </a:r>
          </a:p>
          <a:p>
            <a:pPr marL="228600" indent="-228600">
              <a:buAutoNum type="arabicPeriod"/>
            </a:pPr>
            <a:r>
              <a:rPr lang="en-US" dirty="0" smtClean="0"/>
              <a:t>http://www.unaids.org/sites/default/files/country/documents/TZA_narrative_report_2014.pdf</a:t>
            </a:r>
          </a:p>
          <a:p>
            <a:pPr marL="228600" indent="-228600">
              <a:buAutoNum type="arabicPeriod"/>
            </a:pPr>
            <a:r>
              <a:rPr lang="en-US" dirty="0" smtClean="0"/>
              <a:t>http://www.ncbi.nlm.nih.gov/pubmed/26464500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B9F08-73AD-46C6-B453-CBA2FCE81D6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04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7. http://www.who.int/mediacentre/factsheets/fs297/en/</a:t>
            </a:r>
          </a:p>
          <a:p>
            <a:r>
              <a:rPr lang="en-US" dirty="0" smtClean="0"/>
              <a:t>8</a:t>
            </a:r>
            <a:r>
              <a:rPr lang="en-US" smtClean="0"/>
              <a:t>.</a:t>
            </a:r>
            <a:r>
              <a:rPr lang="en-US" baseline="0" smtClean="0"/>
              <a:t> </a:t>
            </a:r>
            <a:r>
              <a:rPr lang="en-US" dirty="0" smtClean="0"/>
              <a:t>http://www.researchgate.net/publication/224871963_Prevalence_and_Risk_Factors_Associated_with_Precancerous_Cervical_Cancer_Lesions_among_HIV-Infected_Women_in_Resource-Limited_Settings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B9F08-73AD-46C6-B453-CBA2FCE81D6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58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B9F08-73AD-46C6-B453-CBA2FCE81D6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31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B9F08-73AD-46C6-B453-CBA2FCE81D6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12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B9F08-73AD-46C6-B453-CBA2FCE81D6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08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B9F08-73AD-46C6-B453-CBA2FCE81D6E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208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B9F08-73AD-46C6-B453-CBA2FCE81D6E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208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Talking Points:</a:t>
            </a:r>
          </a:p>
          <a:p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Health care workers trained where from which departments – MCH, CTC, </a:t>
            </a:r>
            <a:r>
              <a:rPr lang="en-US" dirty="0" err="1" smtClean="0"/>
              <a:t>etc</a:t>
            </a:r>
            <a:r>
              <a:rPr lang="en-US" dirty="0" smtClean="0"/>
              <a:t>?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In one training, participants had an average pretest score of 49%  and post test score of 81%.</a:t>
            </a:r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B9F08-73AD-46C6-B453-CBA2FCE81D6E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208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B71A-89C5-4BB9-B998-CA995618B885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8E8-14AD-4FC3-A42C-DE13BC6CB9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3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B71A-89C5-4BB9-B998-CA995618B885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8E8-14AD-4FC3-A42C-DE13BC6CB9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44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B71A-89C5-4BB9-B998-CA995618B885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8E8-14AD-4FC3-A42C-DE13BC6CB9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2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B71A-89C5-4BB9-B998-CA995618B8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8E8-14AD-4FC3-A42C-DE13BC6CB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29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B71A-89C5-4BB9-B998-CA995618B8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8E8-14AD-4FC3-A42C-DE13BC6CB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636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B71A-89C5-4BB9-B998-CA995618B8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8E8-14AD-4FC3-A42C-DE13BC6CB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137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B71A-89C5-4BB9-B998-CA995618B8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8E8-14AD-4FC3-A42C-DE13BC6CB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280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B71A-89C5-4BB9-B998-CA995618B8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8E8-14AD-4FC3-A42C-DE13BC6CB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428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B71A-89C5-4BB9-B998-CA995618B8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8E8-14AD-4FC3-A42C-DE13BC6CB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933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B71A-89C5-4BB9-B998-CA995618B8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8E8-14AD-4FC3-A42C-DE13BC6CB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300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B71A-89C5-4BB9-B998-CA995618B8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8E8-14AD-4FC3-A42C-DE13BC6CB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745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B71A-89C5-4BB9-B998-CA995618B885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8E8-14AD-4FC3-A42C-DE13BC6CB9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182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B71A-89C5-4BB9-B998-CA995618B8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8E8-14AD-4FC3-A42C-DE13BC6CB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5111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B71A-89C5-4BB9-B998-CA995618B8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8E8-14AD-4FC3-A42C-DE13BC6CB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048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B71A-89C5-4BB9-B998-CA995618B8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8E8-14AD-4FC3-A42C-DE13BC6CB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6472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B71A-89C5-4BB9-B998-CA995618B8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8E8-14AD-4FC3-A42C-DE13BC6CB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665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B71A-89C5-4BB9-B998-CA995618B8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8E8-14AD-4FC3-A42C-DE13BC6CB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0576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B71A-89C5-4BB9-B998-CA995618B8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8E8-14AD-4FC3-A42C-DE13BC6CB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6326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B71A-89C5-4BB9-B998-CA995618B8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8E8-14AD-4FC3-A42C-DE13BC6CB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6288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B71A-89C5-4BB9-B998-CA995618B8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8E8-14AD-4FC3-A42C-DE13BC6CB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8367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B71A-89C5-4BB9-B998-CA995618B8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8E8-14AD-4FC3-A42C-DE13BC6CB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258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B71A-89C5-4BB9-B998-CA995618B8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8E8-14AD-4FC3-A42C-DE13BC6CB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101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B71A-89C5-4BB9-B998-CA995618B885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8E8-14AD-4FC3-A42C-DE13BC6CB9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470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B71A-89C5-4BB9-B998-CA995618B8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8E8-14AD-4FC3-A42C-DE13BC6CB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034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B71A-89C5-4BB9-B998-CA995618B8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8E8-14AD-4FC3-A42C-DE13BC6CB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7772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B71A-89C5-4BB9-B998-CA995618B8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8E8-14AD-4FC3-A42C-DE13BC6CB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2853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B71A-89C5-4BB9-B998-CA995618B8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8E8-14AD-4FC3-A42C-DE13BC6CB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83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B71A-89C5-4BB9-B998-CA995618B885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8E8-14AD-4FC3-A42C-DE13BC6CB9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814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B71A-89C5-4BB9-B998-CA995618B885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8E8-14AD-4FC3-A42C-DE13BC6CB9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11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B71A-89C5-4BB9-B998-CA995618B885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8E8-14AD-4FC3-A42C-DE13BC6CB9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10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B71A-89C5-4BB9-B998-CA995618B885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8E8-14AD-4FC3-A42C-DE13BC6CB9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32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B71A-89C5-4BB9-B998-CA995618B885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8E8-14AD-4FC3-A42C-DE13BC6CB9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08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B71A-89C5-4BB9-B998-CA995618B885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8E8-14AD-4FC3-A42C-DE13BC6CB9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21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2B71A-89C5-4BB9-B998-CA995618B885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2F8E8-14AD-4FC3-A42C-DE13BC6CB9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2B71A-89C5-4BB9-B998-CA995618B8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2F8E8-14AD-4FC3-A42C-DE13BC6CB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09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2B71A-89C5-4BB9-B998-CA995618B8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2F8E8-14AD-4FC3-A42C-DE13BC6CB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48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894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Approach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646" y="1884240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Phase I: </a:t>
            </a:r>
            <a:r>
              <a:rPr lang="en-US" dirty="0"/>
              <a:t>A</a:t>
            </a:r>
            <a:r>
              <a:rPr lang="en-US" dirty="0" smtClean="0"/>
              <a:t>ssess </a:t>
            </a:r>
            <a:r>
              <a:rPr lang="en-US" dirty="0"/>
              <a:t>need and demand of cervical cancer </a:t>
            </a:r>
            <a:r>
              <a:rPr lang="en-US" dirty="0" smtClean="0"/>
              <a:t>services through review of health facility records at multiple entry points (RCH, </a:t>
            </a:r>
            <a:r>
              <a:rPr lang="en-US" dirty="0" err="1" smtClean="0"/>
              <a:t>Gyn</a:t>
            </a:r>
            <a:r>
              <a:rPr lang="en-US" dirty="0" smtClean="0"/>
              <a:t>, in Patient, Female ward, Maternity ward, STI ward and Care and Treatment Clinic) </a:t>
            </a:r>
            <a:endParaRPr lang="en-US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Phase II: Site Readiness</a:t>
            </a:r>
          </a:p>
          <a:p>
            <a:r>
              <a:rPr lang="en-US" dirty="0"/>
              <a:t>Regional/District advocacy </a:t>
            </a:r>
            <a:r>
              <a:rPr lang="en-US" dirty="0" smtClean="0"/>
              <a:t>meetings </a:t>
            </a:r>
            <a:endParaRPr lang="en-US" dirty="0"/>
          </a:p>
          <a:p>
            <a:r>
              <a:rPr lang="en-US" dirty="0"/>
              <a:t>Facility assessment </a:t>
            </a:r>
            <a:r>
              <a:rPr lang="en-US" dirty="0" smtClean="0"/>
              <a:t>(HR capacity, equipment and supplies and management)</a:t>
            </a:r>
          </a:p>
          <a:p>
            <a:r>
              <a:rPr lang="en-US" dirty="0" smtClean="0"/>
              <a:t>Procurement of medical equipment  and supplies</a:t>
            </a:r>
          </a:p>
          <a:p>
            <a:r>
              <a:rPr lang="en-US" dirty="0" smtClean="0"/>
              <a:t>6 </a:t>
            </a:r>
            <a:r>
              <a:rPr lang="en-US" dirty="0"/>
              <a:t>days training on VIA/Cryotherapy  </a:t>
            </a:r>
            <a:r>
              <a:rPr lang="en-US" dirty="0" smtClean="0"/>
              <a:t>skills in line with the Tanzania Service Delivery Guidelines for Cervical Cancer Prevention and Control</a:t>
            </a:r>
            <a:endParaRPr lang="en-US" dirty="0"/>
          </a:p>
        </p:txBody>
      </p:sp>
      <p:pic>
        <p:nvPicPr>
          <p:cNvPr id="4" name="Picture 15" descr="IMG_21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863" y="2896487"/>
            <a:ext cx="2661136" cy="223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CLASSROOM SESSIONS056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578" y="-1"/>
            <a:ext cx="2405835" cy="1757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WP_20150731_11_44_04_Pr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095" y="0"/>
            <a:ext cx="2649750" cy="1757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IMG_09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845" y="0"/>
            <a:ext cx="2593148" cy="1757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27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Approach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307" y="1649779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Phase III: Service Delivery</a:t>
            </a:r>
          </a:p>
          <a:p>
            <a:r>
              <a:rPr lang="en-US" dirty="0" smtClean="0"/>
              <a:t>Integrated </a:t>
            </a:r>
            <a:r>
              <a:rPr lang="en-US" dirty="0"/>
              <a:t>daily screenings at facility level </a:t>
            </a:r>
            <a:r>
              <a:rPr lang="en-US" dirty="0" smtClean="0"/>
              <a:t>(HIV</a:t>
            </a:r>
            <a:r>
              <a:rPr lang="en-US" dirty="0"/>
              <a:t>, breast and cervical cancer screening)</a:t>
            </a:r>
          </a:p>
          <a:p>
            <a:r>
              <a:rPr lang="en-US" dirty="0"/>
              <a:t>Single Visit Approach (SVA) </a:t>
            </a:r>
          </a:p>
          <a:p>
            <a:r>
              <a:rPr lang="en-US" dirty="0"/>
              <a:t>Referrals for large lesions and suspicious cancers</a:t>
            </a:r>
          </a:p>
          <a:p>
            <a:r>
              <a:rPr lang="en-US" dirty="0"/>
              <a:t>Linking HIV+ women with</a:t>
            </a:r>
            <a:r>
              <a:rPr lang="en-US" dirty="0" smtClean="0"/>
              <a:t> care </a:t>
            </a:r>
            <a:r>
              <a:rPr lang="en-US" dirty="0"/>
              <a:t>and treatment at same site</a:t>
            </a:r>
          </a:p>
          <a:p>
            <a:r>
              <a:rPr lang="en-US" dirty="0"/>
              <a:t>Offering prevention education to women found HIV-</a:t>
            </a:r>
          </a:p>
          <a:p>
            <a:r>
              <a:rPr lang="en-US" dirty="0"/>
              <a:t>Community mobilization for service uptake</a:t>
            </a:r>
          </a:p>
          <a:p>
            <a:r>
              <a:rPr lang="en-US" dirty="0"/>
              <a:t>Outreach screening services for hard to reach areas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Provision </a:t>
            </a:r>
            <a:r>
              <a:rPr lang="en-US" dirty="0"/>
              <a:t>of ongoing supportive supervision for mentorship and quality control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19" descr="IMG_08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973" y="0"/>
            <a:ext cx="2902027" cy="180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0" descr="IMG_21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2736773" cy="181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23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522" y="0"/>
            <a:ext cx="10515600" cy="89375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Summary of Screening Results (August 2011 – June 2015)</a:t>
            </a:r>
            <a:endParaRPr lang="en-US" sz="32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27685694"/>
              </p:ext>
            </p:extLst>
          </p:nvPr>
        </p:nvGraphicFramePr>
        <p:xfrm>
          <a:off x="767861" y="1177758"/>
          <a:ext cx="518160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295400"/>
                <a:gridCol w="1295400"/>
                <a:gridCol w="1295400"/>
              </a:tblGrid>
              <a:tr h="54207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 Screened</a:t>
                      </a:r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600" dirty="0" smtClean="0"/>
                        <a:t>23530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54207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HIV+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7112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Of Total</a:t>
                      </a:r>
                      <a:r>
                        <a:rPr lang="en-US" sz="1600" baseline="0" dirty="0" smtClean="0"/>
                        <a:t> Screened</a:t>
                      </a:r>
                      <a:endParaRPr lang="en-US" sz="1600" dirty="0"/>
                    </a:p>
                  </a:txBody>
                  <a:tcPr/>
                </a:tc>
              </a:tr>
              <a:tr h="54207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HIV-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16418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Of Total</a:t>
                      </a:r>
                      <a:r>
                        <a:rPr lang="en-US" sz="1600" baseline="0" dirty="0" smtClean="0"/>
                        <a:t> Screened</a:t>
                      </a:r>
                      <a:endParaRPr lang="en-US" sz="1600" dirty="0"/>
                    </a:p>
                  </a:txBody>
                  <a:tcPr/>
                </a:tc>
              </a:tr>
              <a:tr h="54207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VIA+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1402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Of Total</a:t>
                      </a:r>
                      <a:r>
                        <a:rPr lang="en-US" sz="1600" baseline="0" dirty="0" smtClean="0"/>
                        <a:t> Screened</a:t>
                      </a:r>
                      <a:endParaRPr lang="en-US" sz="1600" dirty="0"/>
                    </a:p>
                  </a:txBody>
                  <a:tcPr/>
                </a:tc>
              </a:tr>
              <a:tr h="54207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Suspicious</a:t>
                      </a:r>
                      <a:r>
                        <a:rPr lang="en-US" sz="1600" baseline="0" dirty="0" smtClean="0"/>
                        <a:t> Cervical Cancer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1.7%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Of Total</a:t>
                      </a:r>
                      <a:r>
                        <a:rPr lang="en-US" sz="1600" baseline="0" dirty="0" smtClean="0"/>
                        <a:t> Screened</a:t>
                      </a:r>
                      <a:endParaRPr lang="en-US" sz="1600" dirty="0"/>
                    </a:p>
                  </a:txBody>
                  <a:tcPr/>
                </a:tc>
              </a:tr>
              <a:tr h="54207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Breast Lumps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238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Of Total</a:t>
                      </a:r>
                      <a:r>
                        <a:rPr lang="en-US" sz="1600" baseline="0" dirty="0" smtClean="0"/>
                        <a:t> Screened</a:t>
                      </a:r>
                      <a:endParaRPr lang="en-US" sz="1600" dirty="0"/>
                    </a:p>
                  </a:txBody>
                  <a:tcPr/>
                </a:tc>
              </a:tr>
              <a:tr h="54207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PITC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16829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72%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Of Total</a:t>
                      </a:r>
                      <a:r>
                        <a:rPr lang="en-US" sz="1600" baseline="0" dirty="0" smtClean="0"/>
                        <a:t> Screened</a:t>
                      </a:r>
                      <a:endParaRPr lang="en-US" sz="1600" dirty="0"/>
                    </a:p>
                  </a:txBody>
                  <a:tcPr/>
                </a:tc>
              </a:tr>
              <a:tr h="54207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PITC – HIV+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757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3.2%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Of Total</a:t>
                      </a:r>
                      <a:r>
                        <a:rPr lang="en-US" sz="1600" baseline="0" dirty="0" smtClean="0"/>
                        <a:t> Screened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51554041"/>
              </p:ext>
            </p:extLst>
          </p:nvPr>
        </p:nvGraphicFramePr>
        <p:xfrm>
          <a:off x="6254261" y="1498532"/>
          <a:ext cx="5181600" cy="4357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1877"/>
                <a:gridCol w="1158923"/>
                <a:gridCol w="1295400"/>
                <a:gridCol w="1295400"/>
              </a:tblGrid>
              <a:tr h="740576">
                <a:tc>
                  <a:txBody>
                    <a:bodyPr/>
                    <a:lstStyle/>
                    <a:p>
                      <a:r>
                        <a:rPr lang="en-US" dirty="0" smtClean="0"/>
                        <a:t>Total Screened</a:t>
                      </a:r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23530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05664">
                <a:tc>
                  <a:txBody>
                    <a:bodyPr/>
                    <a:lstStyle/>
                    <a:p>
                      <a:r>
                        <a:rPr lang="en-US" dirty="0" smtClean="0"/>
                        <a:t>VIA+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Of Total Screened</a:t>
                      </a:r>
                      <a:endParaRPr lang="en-US" dirty="0"/>
                    </a:p>
                  </a:txBody>
                  <a:tcPr/>
                </a:tc>
              </a:tr>
              <a:tr h="1205664">
                <a:tc>
                  <a:txBody>
                    <a:bodyPr/>
                    <a:lstStyle/>
                    <a:p>
                      <a:r>
                        <a:rPr lang="en-US" dirty="0" smtClean="0"/>
                        <a:t>Total </a:t>
                      </a:r>
                      <a:r>
                        <a:rPr lang="en-US" dirty="0" err="1" smtClean="0"/>
                        <a:t>Cryotherapy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Of Total VIA+</a:t>
                      </a:r>
                      <a:endParaRPr lang="en-US" dirty="0"/>
                    </a:p>
                  </a:txBody>
                  <a:tcPr/>
                </a:tc>
              </a:tr>
              <a:tr h="1205664">
                <a:tc>
                  <a:txBody>
                    <a:bodyPr/>
                    <a:lstStyle/>
                    <a:p>
                      <a:r>
                        <a:rPr lang="en-US" dirty="0" smtClean="0"/>
                        <a:t>SVA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SVA Rate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077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sz="4400" b="1" dirty="0" smtClean="0">
                <a:latin typeface="+mj-lt"/>
              </a:rPr>
              <a:t>Results: Total Screened by Age Group</a:t>
            </a:r>
            <a:endParaRPr lang="en-US" sz="4400" b="1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11" name="Chart 10"/>
          <p:cNvGraphicFramePr/>
          <p:nvPr/>
        </p:nvGraphicFramePr>
        <p:xfrm>
          <a:off x="1496890" y="1574189"/>
          <a:ext cx="9198220" cy="3709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"/>
          <p:cNvSpPr txBox="1"/>
          <p:nvPr/>
        </p:nvSpPr>
        <p:spPr>
          <a:xfrm>
            <a:off x="2614245" y="4468774"/>
            <a:ext cx="738554" cy="33768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5%</a:t>
            </a:r>
            <a:endParaRPr lang="en-US" sz="1800" dirty="0"/>
          </a:p>
        </p:txBody>
      </p:sp>
      <p:sp>
        <p:nvSpPr>
          <p:cNvPr id="14" name="Rectangle 13"/>
          <p:cNvSpPr/>
          <p:nvPr/>
        </p:nvSpPr>
        <p:spPr>
          <a:xfrm>
            <a:off x="4268264" y="3033319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25%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956387" y="2552673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30%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691402" y="2857473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26%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9426418" y="3842211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14%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2569" y="5754525"/>
            <a:ext cx="9328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1">
              <a:spcBef>
                <a:spcPts val="1000"/>
              </a:spcBef>
            </a:pPr>
            <a:r>
              <a:rPr lang="en-US" dirty="0"/>
              <a:t>On </a:t>
            </a:r>
            <a:r>
              <a:rPr lang="en-US" dirty="0" smtClean="0"/>
              <a:t>average, </a:t>
            </a:r>
            <a:r>
              <a:rPr lang="en-US" dirty="0"/>
              <a:t>the program screens 450 women per month and to date over 23,530 women </a:t>
            </a:r>
            <a:r>
              <a:rPr lang="en-US" dirty="0" smtClean="0"/>
              <a:t>from ages 20 and up, </a:t>
            </a:r>
            <a:r>
              <a:rPr lang="en-US" dirty="0"/>
              <a:t>and all HIV positive women irrespective of age were screened.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740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Results: Total VIA+ by Age Group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14" name="Chart 13"/>
          <p:cNvGraphicFramePr/>
          <p:nvPr/>
        </p:nvGraphicFramePr>
        <p:xfrm>
          <a:off x="1241547" y="1722559"/>
          <a:ext cx="9555407" cy="3318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"/>
          <p:cNvSpPr txBox="1"/>
          <p:nvPr/>
        </p:nvSpPr>
        <p:spPr>
          <a:xfrm>
            <a:off x="4758104" y="3372948"/>
            <a:ext cx="495300" cy="27622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30%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7008934" y="3701194"/>
            <a:ext cx="495300" cy="27622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23%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9283212" y="4374695"/>
            <a:ext cx="495300" cy="2351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5%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9306" y="5080290"/>
            <a:ext cx="9159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/>
              <a:t>Since program inception the average VIA positivity rate (regardless of HIV status) among 23,530 women is around 6%.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40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307" y="1520825"/>
            <a:ext cx="10515600" cy="4351338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dirty="0"/>
              <a:t>86% of the women screened and with VIA positive results were treated on the same day and 14% referred for further management</a:t>
            </a:r>
            <a:r>
              <a:rPr lang="en-US" dirty="0" smtClean="0"/>
              <a:t>.</a:t>
            </a:r>
          </a:p>
          <a:p>
            <a:pPr marL="228600" lvl="1">
              <a:spcBef>
                <a:spcPts val="1000"/>
              </a:spcBef>
            </a:pPr>
            <a:r>
              <a:rPr lang="en-US" dirty="0"/>
              <a:t>30% of the women screened were found HIV positive and were immediately linked to care and treatment </a:t>
            </a:r>
            <a:endParaRPr lang="en-US" dirty="0" smtClean="0"/>
          </a:p>
          <a:p>
            <a:pPr marL="228600" lvl="1">
              <a:spcBef>
                <a:spcPts val="1000"/>
              </a:spcBef>
            </a:pPr>
            <a:r>
              <a:rPr lang="en-US" dirty="0" smtClean="0"/>
              <a:t>Cervical cancer and HIV/AIDS programs integrated </a:t>
            </a:r>
            <a:r>
              <a:rPr lang="en-US" smtClean="0"/>
              <a:t>at </a:t>
            </a:r>
            <a:r>
              <a:rPr lang="en-US" smtClean="0"/>
              <a:t>3 </a:t>
            </a:r>
            <a:r>
              <a:rPr lang="en-US" dirty="0" smtClean="0"/>
              <a:t>health facilities</a:t>
            </a:r>
          </a:p>
          <a:p>
            <a:pPr marL="228600" lvl="1">
              <a:spcBef>
                <a:spcPts val="1000"/>
              </a:spcBef>
            </a:pPr>
            <a:r>
              <a:rPr lang="en-US" dirty="0" smtClean="0"/>
              <a:t>Over </a:t>
            </a:r>
            <a:r>
              <a:rPr lang="en-US" dirty="0"/>
              <a:t>100 health care workers (120 nurses, 40 clinicians) in Mara &amp; Mwanza regions have been trained in the VIA/Cryotherapy procedure</a:t>
            </a:r>
            <a:r>
              <a:rPr lang="en-US" dirty="0" smtClean="0"/>
              <a:t>. </a:t>
            </a:r>
          </a:p>
          <a:p>
            <a:pPr marL="228600" lvl="1">
              <a:spcBef>
                <a:spcPts val="1000"/>
              </a:spcBef>
            </a:pPr>
            <a:r>
              <a:rPr lang="en-US" dirty="0" smtClean="0"/>
              <a:t>Facility systems strengthening:</a:t>
            </a:r>
          </a:p>
          <a:p>
            <a:pPr marL="800100" lvl="2" indent="-34290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dirty="0"/>
              <a:t>R</a:t>
            </a:r>
            <a:r>
              <a:rPr lang="en-US" dirty="0" smtClean="0"/>
              <a:t>enovations conducted including installing water systems, AC units</a:t>
            </a:r>
          </a:p>
          <a:p>
            <a:pPr marL="800100" lvl="2" indent="-34290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dirty="0" smtClean="0"/>
              <a:t>Procurement of drugs and cryotherapy machines </a:t>
            </a:r>
          </a:p>
          <a:p>
            <a:pPr marL="228600" lvl="1">
              <a:spcBef>
                <a:spcPts val="1000"/>
              </a:spcBef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29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Testimonials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9169"/>
            <a:ext cx="10515600" cy="4982308"/>
          </a:xfrm>
        </p:spPr>
        <p:txBody>
          <a:bodyPr>
            <a:normAutofit/>
          </a:bodyPr>
          <a:lstStyle/>
          <a:p>
            <a:pPr lvl="0"/>
            <a:r>
              <a:rPr lang="en-US" sz="2400" i="1" dirty="0" smtClean="0"/>
              <a:t>“Thanks to IMA for bringing to us these services. Many women in our community have died of this deadly disease merely because there were no screening services.”</a:t>
            </a:r>
            <a:endParaRPr lang="en-US" sz="2400" dirty="0" smtClean="0"/>
          </a:p>
          <a:p>
            <a:pPr lvl="0"/>
            <a:r>
              <a:rPr lang="en-US" sz="2400" i="1" dirty="0" smtClean="0"/>
              <a:t>“Many women would like to check their health but have no bus fare from where they live. I had to travel for 50 km to access these services.”</a:t>
            </a:r>
            <a:endParaRPr lang="en-US" sz="2400" dirty="0" smtClean="0"/>
          </a:p>
          <a:p>
            <a:pPr lvl="0"/>
            <a:r>
              <a:rPr lang="en-US" sz="2400" i="1" dirty="0" smtClean="0"/>
              <a:t>“The CTC Nurse explained to us about the increased risk of getting cervical cancer when one is HIV positive. Since then, we (HIV+ clients) are motivating each us to get screened annually.”</a:t>
            </a:r>
            <a:endParaRPr lang="en-US" sz="2400" dirty="0" smtClean="0"/>
          </a:p>
          <a:p>
            <a:pPr lvl="0"/>
            <a:r>
              <a:rPr lang="en-US" sz="2400" i="1" dirty="0" smtClean="0"/>
              <a:t>“I have just been screened for HIV, cervical and breast cancers. Nurses are friendly, the test is simple and not painful. I feel very happy and free of these burdens.”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29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Lessons Learnt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9169"/>
            <a:ext cx="10515600" cy="498230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H</a:t>
            </a:r>
            <a:r>
              <a:rPr lang="en-US" dirty="0" smtClean="0"/>
              <a:t>igh </a:t>
            </a:r>
            <a:r>
              <a:rPr lang="en-US" dirty="0"/>
              <a:t>demand for cancer treatment services. </a:t>
            </a:r>
            <a:endParaRPr lang="en-US" sz="2400" dirty="0"/>
          </a:p>
          <a:p>
            <a:pPr lvl="0"/>
            <a:r>
              <a:rPr lang="en-US" dirty="0" smtClean="0"/>
              <a:t>Cervical </a:t>
            </a:r>
            <a:r>
              <a:rPr lang="en-US" dirty="0"/>
              <a:t>cancer is a </a:t>
            </a:r>
            <a:r>
              <a:rPr lang="en-US" dirty="0" smtClean="0"/>
              <a:t>major health </a:t>
            </a:r>
            <a:r>
              <a:rPr lang="en-US" dirty="0"/>
              <a:t>concern among women. </a:t>
            </a:r>
            <a:endParaRPr lang="en-US" sz="2400" dirty="0"/>
          </a:p>
          <a:p>
            <a:r>
              <a:rPr lang="en-US" dirty="0" smtClean="0"/>
              <a:t>The </a:t>
            </a:r>
            <a:r>
              <a:rPr lang="en-US" dirty="0"/>
              <a:t>VIA and SVA are </a:t>
            </a:r>
            <a:r>
              <a:rPr lang="en-US" dirty="0" smtClean="0"/>
              <a:t>cheap alternatives </a:t>
            </a:r>
            <a:r>
              <a:rPr lang="en-US" dirty="0"/>
              <a:t>to cytology-based screening programs in low resource settings. A bottle of Acetic Acid also known as Vinegar costs 3.5 USD and can run 90 tests and a gas tank of 25 kg costs 35 USD run between 20 – 25 tests. </a:t>
            </a:r>
            <a:endParaRPr lang="en-US" dirty="0" smtClean="0"/>
          </a:p>
          <a:p>
            <a:pPr lvl="0"/>
            <a:r>
              <a:rPr lang="en-US" dirty="0"/>
              <a:t>A well designed and easy to follow training curriculum builds capacity of  nurses and other non-physician health care workers to perform these </a:t>
            </a:r>
            <a:r>
              <a:rPr lang="en-US" dirty="0" smtClean="0"/>
              <a:t>procedures</a:t>
            </a:r>
            <a:endParaRPr lang="en-US" dirty="0"/>
          </a:p>
          <a:p>
            <a:r>
              <a:rPr lang="en-US" dirty="0"/>
              <a:t>Integration of cervical cancer interventions with HIV/AIDS programs adds more value to overall outcome of </a:t>
            </a:r>
            <a:r>
              <a:rPr lang="en-US" dirty="0" smtClean="0"/>
              <a:t>care</a:t>
            </a:r>
            <a:endParaRPr lang="en-US" dirty="0"/>
          </a:p>
          <a:p>
            <a:r>
              <a:rPr lang="en-US" dirty="0"/>
              <a:t>Multi stakeholder collaboration in planning, implementation and monitoring is key at national, regional and district levels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National Non-Communicable Disease Department (</a:t>
            </a:r>
            <a:r>
              <a:rPr lang="en-US" b="1" dirty="0"/>
              <a:t>NCD</a:t>
            </a:r>
            <a:r>
              <a:rPr lang="en-US" dirty="0"/>
              <a:t>-</a:t>
            </a:r>
            <a:r>
              <a:rPr lang="en-US" dirty="0" err="1"/>
              <a:t>MoHSW</a:t>
            </a:r>
            <a:r>
              <a:rPr lang="en-US" dirty="0"/>
              <a:t>),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Reproductive and Child Health Section (</a:t>
            </a:r>
            <a:r>
              <a:rPr lang="en-US" b="1" dirty="0"/>
              <a:t>RCHS</a:t>
            </a:r>
            <a:r>
              <a:rPr lang="en-US" dirty="0"/>
              <a:t>-</a:t>
            </a:r>
            <a:r>
              <a:rPr lang="en-US" dirty="0" err="1"/>
              <a:t>MoHSW</a:t>
            </a:r>
            <a:r>
              <a:rPr lang="en-US" dirty="0"/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Ocean Road Cancer Institute (</a:t>
            </a:r>
            <a:r>
              <a:rPr lang="en-US" b="1" dirty="0"/>
              <a:t>ORCI</a:t>
            </a:r>
            <a:r>
              <a:rPr lang="en-US" dirty="0"/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Christian Social Services Commission (</a:t>
            </a:r>
            <a:r>
              <a:rPr lang="en-US" b="1" dirty="0"/>
              <a:t>CSSC</a:t>
            </a:r>
            <a:r>
              <a:rPr lang="en-US" dirty="0"/>
              <a:t>),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Other implementing partners</a:t>
            </a:r>
          </a:p>
          <a:p>
            <a:pPr lvl="0"/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29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Recommendations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Continue </a:t>
            </a:r>
            <a:r>
              <a:rPr lang="en-US" dirty="0"/>
              <a:t>integration of cervical cancer interventions into HIV/AIDS programs for optimization of resource utilization and improved health outcomes.</a:t>
            </a:r>
          </a:p>
          <a:p>
            <a:pPr lvl="0"/>
            <a:r>
              <a:rPr lang="en-US" dirty="0" smtClean="0"/>
              <a:t>Scale </a:t>
            </a:r>
            <a:r>
              <a:rPr lang="en-US" dirty="0"/>
              <a:t>up of the HPV Vaccination program after evaluation of the </a:t>
            </a:r>
            <a:r>
              <a:rPr lang="en-US" dirty="0" smtClean="0"/>
              <a:t>Tanzania HPV vaccination pilot </a:t>
            </a:r>
            <a:r>
              <a:rPr lang="en-US" dirty="0"/>
              <a:t>study. </a:t>
            </a:r>
            <a:endParaRPr lang="en-US" dirty="0" smtClean="0"/>
          </a:p>
          <a:p>
            <a:pPr lvl="0"/>
            <a:r>
              <a:rPr lang="en-US" dirty="0" smtClean="0"/>
              <a:t>Integration </a:t>
            </a:r>
            <a:r>
              <a:rPr lang="en-US" dirty="0"/>
              <a:t>of CECAP into </a:t>
            </a:r>
            <a:r>
              <a:rPr lang="en-US" dirty="0" smtClean="0"/>
              <a:t>health care for women services to </a:t>
            </a:r>
            <a:r>
              <a:rPr lang="en-US" dirty="0"/>
              <a:t>enable continuous program strengthening and sustainability. </a:t>
            </a:r>
          </a:p>
          <a:p>
            <a:pPr lvl="0"/>
            <a:r>
              <a:rPr lang="en-US" dirty="0" smtClean="0"/>
              <a:t>Strengthen </a:t>
            </a:r>
            <a:r>
              <a:rPr lang="en-US" dirty="0"/>
              <a:t>referral system for complicated cases through provision of LEEP machines and punch machines at all Regional Hospitals to increase client access to advanced services.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3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Recommendations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Review the national target of screening women between 30 – 50 years to expand to women below and above these age limits.  Screenings have detected VIA positive and suspicious cancers in these clients </a:t>
            </a:r>
            <a:r>
              <a:rPr lang="en-US" dirty="0" smtClean="0"/>
              <a:t>who also are </a:t>
            </a:r>
            <a:r>
              <a:rPr lang="en-US" dirty="0"/>
              <a:t>vulnerable to HIV/AIDS.</a:t>
            </a:r>
          </a:p>
          <a:p>
            <a:pPr lvl="0"/>
            <a:r>
              <a:rPr lang="en-US" dirty="0" smtClean="0"/>
              <a:t>Continue </a:t>
            </a:r>
            <a:r>
              <a:rPr lang="en-US" dirty="0"/>
              <a:t>advocacy to donors especially PEPFAR on the importance of integration of Cervical cancer programs into HIV </a:t>
            </a:r>
            <a:r>
              <a:rPr lang="en-US" dirty="0" smtClean="0"/>
              <a:t>programs  </a:t>
            </a:r>
          </a:p>
          <a:p>
            <a:pPr lvl="0"/>
            <a:r>
              <a:rPr lang="en-US" dirty="0" smtClean="0"/>
              <a:t>Understand better the integration of cervical cancer programs with PMTCT.</a:t>
            </a:r>
          </a:p>
          <a:p>
            <a:pPr lvl="0"/>
            <a:r>
              <a:rPr lang="en-US" dirty="0"/>
              <a:t>Continue breast cancer screening </a:t>
            </a:r>
            <a:r>
              <a:rPr lang="en-US" dirty="0" smtClean="0"/>
              <a:t>and integration with cervical </a:t>
            </a:r>
            <a:r>
              <a:rPr lang="en-US" dirty="0"/>
              <a:t>cancer </a:t>
            </a:r>
            <a:r>
              <a:rPr lang="en-US" dirty="0" smtClean="0"/>
              <a:t>screening to improve health outcomes of women’s health.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1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477" y="1115402"/>
            <a:ext cx="10515600" cy="4980598"/>
          </a:xfrm>
        </p:spPr>
        <p:txBody>
          <a:bodyPr>
            <a:normAutofit fontScale="90000"/>
          </a:bodyPr>
          <a:lstStyle/>
          <a:p>
            <a:r>
              <a:rPr lang="en-US" altLang="en-US" sz="4900" b="1" dirty="0">
                <a:latin typeface="Calibri" pitchFamily="34" charset="0"/>
                <a:cs typeface="Calibri" pitchFamily="34" charset="0"/>
              </a:rPr>
              <a:t>Integration of </a:t>
            </a:r>
            <a:r>
              <a:rPr lang="en-US" altLang="en-US" sz="49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altLang="en-US" sz="4900" b="1" dirty="0" smtClean="0">
                <a:latin typeface="Calibri" pitchFamily="34" charset="0"/>
                <a:cs typeface="Calibri" pitchFamily="34" charset="0"/>
              </a:rPr>
            </a:br>
            <a:r>
              <a:rPr lang="en-US" altLang="en-US" sz="4900" b="1" dirty="0" smtClean="0">
                <a:latin typeface="Calibri" pitchFamily="34" charset="0"/>
                <a:cs typeface="Calibri" pitchFamily="34" charset="0"/>
              </a:rPr>
              <a:t>HIV/AIDS </a:t>
            </a:r>
            <a:r>
              <a:rPr lang="en-US" altLang="en-US" sz="4900" b="1" dirty="0">
                <a:latin typeface="Calibri" pitchFamily="34" charset="0"/>
                <a:cs typeface="Calibri" pitchFamily="34" charset="0"/>
              </a:rPr>
              <a:t>and Cervical </a:t>
            </a:r>
            <a:r>
              <a:rPr lang="en-US" altLang="en-US" sz="4900" b="1" dirty="0" smtClean="0">
                <a:latin typeface="Calibri" pitchFamily="34" charset="0"/>
                <a:cs typeface="Calibri" pitchFamily="34" charset="0"/>
              </a:rPr>
              <a:t>Cancer Programs </a:t>
            </a:r>
            <a:r>
              <a:rPr lang="en-US" altLang="en-US" sz="4900" b="1" dirty="0">
                <a:latin typeface="Calibri" pitchFamily="34" charset="0"/>
                <a:cs typeface="Calibri" pitchFamily="34" charset="0"/>
              </a:rPr>
              <a:t/>
            </a:r>
            <a:br>
              <a:rPr lang="en-US" altLang="en-US" sz="4900" b="1" dirty="0">
                <a:latin typeface="Calibri" pitchFamily="34" charset="0"/>
                <a:cs typeface="Calibri" pitchFamily="34" charset="0"/>
              </a:rPr>
            </a:br>
            <a:r>
              <a:rPr lang="en-US" altLang="en-US" sz="4900" b="1" dirty="0">
                <a:latin typeface="Calibri" pitchFamily="34" charset="0"/>
                <a:cs typeface="Calibri" pitchFamily="34" charset="0"/>
              </a:rPr>
              <a:t>for Improved Health </a:t>
            </a:r>
            <a:r>
              <a:rPr lang="en-US" altLang="en-US" sz="4900" b="1" dirty="0" smtClean="0">
                <a:latin typeface="Calibri" pitchFamily="34" charset="0"/>
                <a:cs typeface="Calibri" pitchFamily="34" charset="0"/>
              </a:rPr>
              <a:t>Outcomes in Tanzania</a:t>
            </a:r>
            <a:br>
              <a:rPr lang="en-US" altLang="en-US" sz="4900" b="1" dirty="0" smtClean="0">
                <a:latin typeface="Calibri" pitchFamily="34" charset="0"/>
                <a:cs typeface="Calibri" pitchFamily="34" charset="0"/>
              </a:rPr>
            </a:br>
            <a:r>
              <a:rPr lang="en-US" altLang="en-US" sz="4900" b="1" dirty="0">
                <a:latin typeface="Calibri" pitchFamily="34" charset="0"/>
                <a:cs typeface="Calibri" pitchFamily="34" charset="0"/>
              </a:rPr>
              <a:t/>
            </a:r>
            <a:br>
              <a:rPr lang="en-US" altLang="en-US" sz="4900" b="1" dirty="0">
                <a:latin typeface="Calibri" pitchFamily="34" charset="0"/>
                <a:cs typeface="Calibri" pitchFamily="34" charset="0"/>
              </a:rPr>
            </a:br>
            <a:r>
              <a:rPr lang="en-US" altLang="en-US" sz="49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altLang="en-US" sz="4900" b="1" dirty="0" smtClean="0">
                <a:latin typeface="Calibri" pitchFamily="34" charset="0"/>
                <a:cs typeface="Calibri" pitchFamily="34" charset="0"/>
              </a:rPr>
            </a:br>
            <a:r>
              <a:rPr lang="en-US" altLang="en-US" sz="3600" b="1" dirty="0" smtClean="0">
                <a:latin typeface="Calibri" pitchFamily="34" charset="0"/>
                <a:cs typeface="Calibri" pitchFamily="34" charset="0"/>
              </a:rPr>
              <a:t>Dr. January </a:t>
            </a:r>
            <a:r>
              <a:rPr lang="en-US" altLang="en-US" sz="3600" b="1" dirty="0" err="1" smtClean="0">
                <a:latin typeface="Calibri" pitchFamily="34" charset="0"/>
                <a:cs typeface="Calibri" pitchFamily="34" charset="0"/>
              </a:rPr>
              <a:t>Zilabumba</a:t>
            </a:r>
            <a:r>
              <a:rPr lang="en-US" altLang="en-US" sz="36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altLang="en-US" sz="3600" b="1" dirty="0" smtClean="0">
                <a:latin typeface="Calibri" pitchFamily="34" charset="0"/>
                <a:cs typeface="Calibri" pitchFamily="34" charset="0"/>
              </a:rPr>
            </a:br>
            <a:r>
              <a:rPr lang="en-US" altLang="en-US" sz="3600" b="1" dirty="0" smtClean="0">
                <a:latin typeface="Calibri" pitchFamily="34" charset="0"/>
                <a:cs typeface="Calibri" pitchFamily="34" charset="0"/>
              </a:rPr>
              <a:t>IMA World Health</a:t>
            </a:r>
            <a:br>
              <a:rPr lang="en-US" altLang="en-US" sz="3600" b="1" dirty="0" smtClean="0">
                <a:latin typeface="Calibri" pitchFamily="34" charset="0"/>
                <a:cs typeface="Calibri" pitchFamily="34" charset="0"/>
              </a:rPr>
            </a:br>
            <a:r>
              <a:rPr lang="en-US" altLang="en-US" sz="36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altLang="en-US" sz="3600" b="1" dirty="0" smtClean="0">
                <a:latin typeface="Calibri" pitchFamily="34" charset="0"/>
                <a:cs typeface="Calibri" pitchFamily="34" charset="0"/>
              </a:rPr>
            </a:br>
            <a:r>
              <a:rPr lang="en-US" altLang="en-US" sz="3100" dirty="0" smtClean="0">
                <a:latin typeface="Calibri" pitchFamily="34" charset="0"/>
                <a:cs typeface="Calibri" pitchFamily="34" charset="0"/>
              </a:rPr>
              <a:t>30 November, 2015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364458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8540" y="156087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 smtClean="0"/>
              <a:t>THANK YOU FOR LISTENING!</a:t>
            </a:r>
            <a:r>
              <a:rPr lang="en-US" sz="6000" b="1" dirty="0"/>
              <a:t/>
            </a:r>
            <a:br>
              <a:rPr lang="en-US" sz="6000" b="1" dirty="0"/>
            </a:br>
            <a:r>
              <a:rPr lang="en-US" sz="6000" b="1" dirty="0" smtClean="0"/>
              <a:t>Asante</a:t>
            </a:r>
            <a:br>
              <a:rPr lang="en-US" sz="6000" b="1" dirty="0" smtClean="0"/>
            </a:br>
            <a:r>
              <a:rPr lang="en-US" sz="6000" b="1" dirty="0" err="1" smtClean="0"/>
              <a:t>Tatenda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 algn="ctr">
              <a:buNone/>
            </a:pPr>
            <a:endParaRPr lang="en-US" dirty="0" smtClean="0"/>
          </a:p>
          <a:p>
            <a:pPr marL="457200" lvl="1" indent="0" algn="ctr">
              <a:buNone/>
            </a:pPr>
            <a:endParaRPr lang="en-US" dirty="0"/>
          </a:p>
          <a:p>
            <a:pPr marL="457200" lvl="1" indent="0" algn="ctr">
              <a:buNone/>
            </a:pPr>
            <a:endParaRPr lang="en-US" dirty="0" smtClean="0"/>
          </a:p>
          <a:p>
            <a:pPr marL="457200" lvl="1" indent="0" algn="ctr">
              <a:buNone/>
            </a:pPr>
            <a:endParaRPr lang="en-US" dirty="0"/>
          </a:p>
          <a:p>
            <a:pPr marL="457200" lvl="1" indent="0" algn="ctr">
              <a:buNone/>
            </a:pPr>
            <a:endParaRPr lang="en-US" sz="6000" dirty="0" smtClean="0"/>
          </a:p>
          <a:p>
            <a:pPr marL="457200" lvl="1" indent="0" algn="ctr">
              <a:buNone/>
            </a:pPr>
            <a:r>
              <a:rPr lang="en-US" sz="6000" dirty="0" smtClean="0"/>
              <a:t>Questions or Comments?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52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Presentation 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Organizational Overview </a:t>
            </a:r>
          </a:p>
          <a:p>
            <a:r>
              <a:rPr lang="en-US" dirty="0" smtClean="0"/>
              <a:t>Overview of Disease Burden</a:t>
            </a:r>
          </a:p>
          <a:p>
            <a:r>
              <a:rPr lang="en-US" dirty="0" smtClean="0"/>
              <a:t>Overview of Projects</a:t>
            </a:r>
          </a:p>
          <a:p>
            <a:r>
              <a:rPr lang="en-US" dirty="0" smtClean="0"/>
              <a:t>Approach</a:t>
            </a:r>
            <a:endParaRPr lang="en-US" dirty="0"/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Lessons Learnt</a:t>
            </a:r>
          </a:p>
          <a:p>
            <a:r>
              <a:rPr lang="en-US" dirty="0" smtClean="0"/>
              <a:t>Recommendation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28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Organizational Overview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defRPr/>
            </a:pPr>
            <a:r>
              <a:rPr lang="en-US" dirty="0">
                <a:ea typeface="Tahoma" pitchFamily="34" charset="0"/>
                <a:cs typeface="Tahoma" pitchFamily="34" charset="0"/>
              </a:rPr>
              <a:t>IMA World Health (IMA) is a nonprofit, international public health organization with faith-based roots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ea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b="1" dirty="0">
                <a:ea typeface="Tahoma" pitchFamily="34" charset="0"/>
                <a:cs typeface="Tahoma" pitchFamily="34" charset="0"/>
              </a:rPr>
              <a:t>Mission</a:t>
            </a:r>
            <a:r>
              <a:rPr lang="en-US" dirty="0">
                <a:ea typeface="Tahoma" pitchFamily="34" charset="0"/>
                <a:cs typeface="Tahoma" pitchFamily="34" charset="0"/>
              </a:rPr>
              <a:t>: To build healthier communities by collaborating with key partners to serve vulnerable </a:t>
            </a:r>
            <a:r>
              <a:rPr lang="en-US" dirty="0" smtClean="0">
                <a:ea typeface="Tahoma" pitchFamily="34" charset="0"/>
                <a:cs typeface="Tahoma" pitchFamily="34" charset="0"/>
              </a:rPr>
              <a:t>people.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ea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b="1" dirty="0" smtClean="0">
                <a:ea typeface="Tahoma" pitchFamily="34" charset="0"/>
                <a:cs typeface="Tahoma" pitchFamily="34" charset="0"/>
              </a:rPr>
              <a:t>Vision</a:t>
            </a:r>
            <a:r>
              <a:rPr lang="en-US" dirty="0" smtClean="0">
                <a:ea typeface="Tahoma" pitchFamily="34" charset="0"/>
                <a:cs typeface="Tahoma" pitchFamily="34" charset="0"/>
              </a:rPr>
              <a:t>: Health, healing and well being for all!</a:t>
            </a:r>
            <a:endParaRPr lang="en-US" dirty="0">
              <a:ea typeface="Tahoma" pitchFamily="34" charset="0"/>
              <a:cs typeface="Tahoma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en-US" dirty="0">
                <a:ea typeface="Tahoma" pitchFamily="34" charset="0"/>
                <a:cs typeface="Tahoma" pitchFamily="34" charset="0"/>
              </a:rPr>
              <a:t>20 years in Tanzania implementing health projects –NTDs, HIV/AIDS, MCH and NCDs (Cervical Cancer and </a:t>
            </a:r>
            <a:r>
              <a:rPr lang="en-US" dirty="0" err="1" smtClean="0">
                <a:ea typeface="Tahoma" pitchFamily="34" charset="0"/>
                <a:cs typeface="Tahoma" pitchFamily="34" charset="0"/>
              </a:rPr>
              <a:t>Burkitt’s</a:t>
            </a:r>
            <a:r>
              <a:rPr lang="en-US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dirty="0">
                <a:ea typeface="Tahoma" pitchFamily="34" charset="0"/>
                <a:cs typeface="Tahoma" pitchFamily="34" charset="0"/>
              </a:rPr>
              <a:t>Lymphoma) including health systems strengthening components</a:t>
            </a:r>
          </a:p>
          <a:p>
            <a:pPr marL="0" indent="0">
              <a:buNone/>
              <a:defRPr/>
            </a:pPr>
            <a:endParaRPr lang="en-US" dirty="0"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en-US" dirty="0">
                <a:ea typeface="Tahoma" pitchFamily="34" charset="0"/>
                <a:cs typeface="Tahoma" pitchFamily="34" charset="0"/>
              </a:rPr>
              <a:t>Works in close collaboration with government, faith-based partners and communities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96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Magnitude of Cervical Cancer </a:t>
            </a:r>
            <a:r>
              <a:rPr lang="en-US" b="1" dirty="0"/>
              <a:t>&amp;</a:t>
            </a:r>
            <a:r>
              <a:rPr lang="en-US" b="1" dirty="0" smtClean="0"/>
              <a:t> HIV 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Cervical </a:t>
            </a:r>
            <a:r>
              <a:rPr lang="en-US" dirty="0"/>
              <a:t>cancer is the second most common cancer in women </a:t>
            </a:r>
            <a:r>
              <a:rPr lang="en-US" dirty="0" smtClean="0"/>
              <a:t>worldwide</a:t>
            </a:r>
            <a:r>
              <a:rPr lang="en-US" sz="800" dirty="0" smtClean="0"/>
              <a:t>1</a:t>
            </a:r>
            <a:r>
              <a:rPr lang="en-US" dirty="0" smtClean="0"/>
              <a:t>; </a:t>
            </a:r>
            <a:r>
              <a:rPr lang="en-US" dirty="0"/>
              <a:t>and ranks #1 of the top 10 cancers affecting women in </a:t>
            </a:r>
            <a:r>
              <a:rPr lang="en-US" dirty="0" smtClean="0"/>
              <a:t>Tanzania</a:t>
            </a:r>
            <a:r>
              <a:rPr lang="en-US" sz="800" dirty="0" smtClean="0"/>
              <a:t>2</a:t>
            </a:r>
            <a:r>
              <a:rPr lang="en-US" dirty="0" smtClean="0"/>
              <a:t>. </a:t>
            </a:r>
            <a:r>
              <a:rPr lang="en-US" dirty="0"/>
              <a:t>It accounts for 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40% of all Cancers at Ocean Road Institute of Cancer (</a:t>
            </a:r>
            <a:r>
              <a:rPr lang="en-US" sz="1800" dirty="0" smtClean="0"/>
              <a:t>ORCI)</a:t>
            </a:r>
            <a:r>
              <a:rPr lang="en-US" sz="800" dirty="0" smtClean="0"/>
              <a:t>3</a:t>
            </a:r>
            <a:endParaRPr lang="en-US" sz="8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60% of all female reproductive cancers at </a:t>
            </a:r>
            <a:r>
              <a:rPr lang="en-US" sz="1800" dirty="0" smtClean="0"/>
              <a:t>ORCI</a:t>
            </a:r>
            <a:r>
              <a:rPr lang="en-US" sz="800" dirty="0" smtClean="0"/>
              <a:t>4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HIV </a:t>
            </a:r>
            <a:r>
              <a:rPr lang="en-US" dirty="0"/>
              <a:t>prevalence in Tanzania is 5.1% </a:t>
            </a:r>
            <a:r>
              <a:rPr lang="en-US" dirty="0" smtClean="0"/>
              <a:t>(prevalence </a:t>
            </a:r>
            <a:r>
              <a:rPr lang="en-US" dirty="0"/>
              <a:t>higher among women 6.2%, than among men 3.8</a:t>
            </a:r>
            <a:r>
              <a:rPr lang="en-US" dirty="0" smtClean="0"/>
              <a:t>%).</a:t>
            </a:r>
            <a:r>
              <a:rPr lang="en-US" sz="800" dirty="0" smtClean="0"/>
              <a:t>5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HIV </a:t>
            </a:r>
            <a:r>
              <a:rPr lang="en-US" dirty="0"/>
              <a:t>infected women are 8 times more likely to develop invasive cervical cancer than women not </a:t>
            </a:r>
            <a:r>
              <a:rPr lang="en-US" dirty="0" smtClean="0"/>
              <a:t>infected.</a:t>
            </a:r>
            <a:r>
              <a:rPr lang="en-US" sz="800" dirty="0" smtClean="0"/>
              <a:t>6</a:t>
            </a:r>
            <a:endParaRPr lang="en-US" sz="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54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Magnitude of Cervical Cancer &amp; HIV 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Nearly 99.7% of CACX are linked to infection with human papillomavirus (</a:t>
            </a:r>
            <a:r>
              <a:rPr lang="en-US" dirty="0" smtClean="0"/>
              <a:t>HPV)</a:t>
            </a:r>
            <a:r>
              <a:rPr lang="en-US" sz="800" dirty="0" smtClean="0"/>
              <a:t>7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HIV+/ HPV infected </a:t>
            </a:r>
            <a:r>
              <a:rPr lang="en-US" dirty="0" smtClean="0"/>
              <a:t>women:</a:t>
            </a:r>
            <a:r>
              <a:rPr lang="en-US" sz="800" dirty="0" smtClean="0"/>
              <a:t>8</a:t>
            </a:r>
            <a:endParaRPr lang="en-US" sz="8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have an increased risk of developing precancerous lesions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are likely to have a recurrence of precancerous lesions after treatment.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Have precancerous lesions that progress rapidly to cervical cancer 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have higher risk (5x or more) of developing cervical cancer than HIV(-) women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71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b="1" dirty="0" smtClean="0"/>
              <a:t>Overview of Cervical Cancer Projects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Implemented since 2011 to date. </a:t>
            </a:r>
            <a:r>
              <a:rPr lang="en-US" dirty="0"/>
              <a:t>Funded by CDC Tanzania and Private </a:t>
            </a:r>
            <a:r>
              <a:rPr lang="en-US" dirty="0" smtClean="0"/>
              <a:t>Donors</a:t>
            </a:r>
          </a:p>
          <a:p>
            <a:r>
              <a:rPr lang="en-US" dirty="0" smtClean="0"/>
              <a:t>Supports MOH in the implementation of the Tanzania Cervical </a:t>
            </a:r>
            <a:r>
              <a:rPr lang="en-US" dirty="0"/>
              <a:t>Cancer </a:t>
            </a:r>
            <a:r>
              <a:rPr lang="en-US" dirty="0" smtClean="0"/>
              <a:t>Prevention </a:t>
            </a:r>
            <a:r>
              <a:rPr lang="en-US" dirty="0"/>
              <a:t>and Control Program (CECAP)</a:t>
            </a:r>
            <a:endParaRPr lang="en-US" dirty="0" smtClean="0"/>
          </a:p>
          <a:p>
            <a:r>
              <a:rPr lang="en-US" dirty="0" smtClean="0"/>
              <a:t>Designed to improve </a:t>
            </a:r>
            <a:r>
              <a:rPr lang="en-US" dirty="0"/>
              <a:t>access to cervical cancer screening </a:t>
            </a:r>
            <a:r>
              <a:rPr lang="en-US" dirty="0" smtClean="0"/>
              <a:t>services. </a:t>
            </a:r>
            <a:endParaRPr lang="en-US" dirty="0"/>
          </a:p>
          <a:p>
            <a:r>
              <a:rPr lang="en-US" dirty="0" smtClean="0"/>
              <a:t>Use of the Visual </a:t>
            </a:r>
            <a:r>
              <a:rPr lang="en-US" dirty="0"/>
              <a:t>Inspection with Acetic Acid (</a:t>
            </a:r>
            <a:r>
              <a:rPr lang="en-US" dirty="0" smtClean="0"/>
              <a:t>VIA); the </a:t>
            </a:r>
            <a:r>
              <a:rPr lang="en-US" dirty="0"/>
              <a:t>Single Visit Approach (SVA)</a:t>
            </a:r>
            <a:r>
              <a:rPr lang="en-US" dirty="0" smtClean="0"/>
              <a:t> </a:t>
            </a:r>
            <a:r>
              <a:rPr lang="en-US" dirty="0"/>
              <a:t>and treatment of pre-cancerous lesions with </a:t>
            </a:r>
            <a:r>
              <a:rPr lang="en-US" dirty="0" smtClean="0"/>
              <a:t>cryotherapy. </a:t>
            </a:r>
            <a:r>
              <a:rPr lang="en-US" sz="2200" dirty="0" smtClean="0"/>
              <a:t>(In line with the MOHSW’s </a:t>
            </a:r>
            <a:r>
              <a:rPr lang="en-US" sz="2200" dirty="0"/>
              <a:t>Tanzania Service Delivery Guidelines for Cervical Cancer Prevention and </a:t>
            </a:r>
            <a:r>
              <a:rPr lang="en-US" sz="2200" dirty="0" smtClean="0"/>
              <a:t>Control)</a:t>
            </a:r>
          </a:p>
          <a:p>
            <a:r>
              <a:rPr lang="en-US" dirty="0"/>
              <a:t>Phased approach </a:t>
            </a:r>
            <a:r>
              <a:rPr lang="en-US" dirty="0" smtClean="0"/>
              <a:t>for project implementation</a:t>
            </a:r>
            <a:endParaRPr lang="en-US" dirty="0"/>
          </a:p>
          <a:p>
            <a:r>
              <a:rPr lang="en-US" dirty="0" smtClean="0"/>
              <a:t>Implemented in 2 regions ( Mara and Mwanza) at </a:t>
            </a:r>
            <a:r>
              <a:rPr lang="en-US" dirty="0" smtClean="0"/>
              <a:t>3 </a:t>
            </a:r>
            <a:r>
              <a:rPr lang="en-US" dirty="0" smtClean="0"/>
              <a:t>health facilities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56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585" y="177557"/>
            <a:ext cx="10515600" cy="1325563"/>
          </a:xfrm>
        </p:spPr>
        <p:txBody>
          <a:bodyPr/>
          <a:lstStyle/>
          <a:p>
            <a:r>
              <a:rPr lang="en-US" b="1" dirty="0" smtClean="0"/>
              <a:t>Overview of HIV/AIDS Project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031" y="1406769"/>
            <a:ext cx="10515600" cy="47478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The Local Partners Excel in Comprehensive HIV &amp; AIDS Service Delivery (LEAD) Project </a:t>
            </a:r>
            <a:r>
              <a:rPr lang="en-US" dirty="0" smtClean="0"/>
              <a:t>(2012 – 2016)</a:t>
            </a:r>
          </a:p>
          <a:p>
            <a:r>
              <a:rPr lang="en-US" dirty="0"/>
              <a:t>Supports MOH in the implementation of the National HIV/AIDS Strategic Plan </a:t>
            </a:r>
            <a:endParaRPr lang="en-US" dirty="0" smtClean="0"/>
          </a:p>
          <a:p>
            <a:r>
              <a:rPr lang="en-US" dirty="0" smtClean="0"/>
              <a:t>Designed to strengthen and scale up quality HIV care and treatment, TB/HIV and PMTCT services in Tanzania </a:t>
            </a:r>
            <a:endParaRPr lang="en-US" dirty="0"/>
          </a:p>
          <a:p>
            <a:r>
              <a:rPr lang="en-US" dirty="0" smtClean="0"/>
              <a:t>Implemented in 4 regions (Mara, </a:t>
            </a:r>
            <a:r>
              <a:rPr lang="en-US" dirty="0" err="1" smtClean="0"/>
              <a:t>Manyara</a:t>
            </a:r>
            <a:r>
              <a:rPr lang="en-US" dirty="0" smtClean="0"/>
              <a:t>, </a:t>
            </a:r>
            <a:r>
              <a:rPr lang="en-US" dirty="0" err="1" smtClean="0"/>
              <a:t>Tanga</a:t>
            </a:r>
            <a:r>
              <a:rPr lang="en-US" dirty="0" smtClean="0"/>
              <a:t> and Mwanza) at over 100 health facilities.</a:t>
            </a:r>
          </a:p>
          <a:p>
            <a:r>
              <a:rPr lang="en-US" dirty="0" smtClean="0"/>
              <a:t>Implemented by IMA  and other partners on a consortium led by Catholic Relief </a:t>
            </a:r>
            <a:r>
              <a:rPr lang="en-US" dirty="0"/>
              <a:t>Services. Funded by PEPFAR, through CDC Tanzania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54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Map of Tanzania and Locations of Hospitals with Integrated LEAD/Cervical Cancer Programs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0430" y="1825625"/>
            <a:ext cx="7411143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90610" y="5951171"/>
            <a:ext cx="8350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80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1256</TotalTime>
  <Words>1450</Words>
  <Application>Microsoft Office PowerPoint</Application>
  <PresentationFormat>Custom</PresentationFormat>
  <Paragraphs>206</Paragraphs>
  <Slides>20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1_Office Theme</vt:lpstr>
      <vt:lpstr>4_Office Theme</vt:lpstr>
      <vt:lpstr>PowerPoint Presentation</vt:lpstr>
      <vt:lpstr>Integration of  HIV/AIDS and Cervical Cancer Programs  for Improved Health Outcomes in Tanzania   Dr. January Zilabumba IMA World Health  30 November, 2015 </vt:lpstr>
      <vt:lpstr>Presentation Outline</vt:lpstr>
      <vt:lpstr>Organizational Overview</vt:lpstr>
      <vt:lpstr>Magnitude of Cervical Cancer &amp; HIV  </vt:lpstr>
      <vt:lpstr>Magnitude of Cervical Cancer &amp; HIV  </vt:lpstr>
      <vt:lpstr>Overview of Cervical Cancer Projects</vt:lpstr>
      <vt:lpstr>Overview of HIV/AIDS Project </vt:lpstr>
      <vt:lpstr>Map of Tanzania and Locations of Hospitals with Integrated LEAD/Cervical Cancer Programs</vt:lpstr>
      <vt:lpstr>Approach </vt:lpstr>
      <vt:lpstr>Approach</vt:lpstr>
      <vt:lpstr>Summary of Screening Results (August 2011 – June 2015)</vt:lpstr>
      <vt:lpstr>Results: Total Screened by Age Group</vt:lpstr>
      <vt:lpstr>Results: Total VIA+ by Age Group</vt:lpstr>
      <vt:lpstr>Results</vt:lpstr>
      <vt:lpstr>Testimonials</vt:lpstr>
      <vt:lpstr>Lessons Learnt</vt:lpstr>
      <vt:lpstr>Recommendations</vt:lpstr>
      <vt:lpstr>Recommendations</vt:lpstr>
      <vt:lpstr>THANK YOU FOR LISTENING! Asante Tatenda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Elvis Kasapa</dc:creator>
  <cp:lastModifiedBy>Theresa Nyamupachitu</cp:lastModifiedBy>
  <cp:revision>74</cp:revision>
  <dcterms:created xsi:type="dcterms:W3CDTF">2015-11-24T23:23:55Z</dcterms:created>
  <dcterms:modified xsi:type="dcterms:W3CDTF">2015-11-27T09:22:38Z</dcterms:modified>
</cp:coreProperties>
</file>